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4"/>
  </p:notesMasterIdLst>
  <p:sldIdLst>
    <p:sldId id="256" r:id="rId2"/>
    <p:sldId id="258" r:id="rId3"/>
    <p:sldId id="269" r:id="rId4"/>
    <p:sldId id="268" r:id="rId5"/>
    <p:sldId id="257" r:id="rId6"/>
    <p:sldId id="260" r:id="rId7"/>
    <p:sldId id="262" r:id="rId8"/>
    <p:sldId id="271" r:id="rId9"/>
    <p:sldId id="272" r:id="rId10"/>
    <p:sldId id="264" r:id="rId11"/>
    <p:sldId id="270" r:id="rId12"/>
    <p:sldId id="273" r:id="rId13"/>
    <p:sldId id="265" r:id="rId14"/>
    <p:sldId id="274" r:id="rId15"/>
    <p:sldId id="259" r:id="rId16"/>
    <p:sldId id="261" r:id="rId17"/>
    <p:sldId id="275" r:id="rId18"/>
    <p:sldId id="263" r:id="rId19"/>
    <p:sldId id="267" r:id="rId20"/>
    <p:sldId id="277" r:id="rId21"/>
    <p:sldId id="266" r:id="rId22"/>
    <p:sldId id="276" r:id="rId2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MedievalSharp" panose="020B0604020202020204" charset="-18"/>
      <p:regular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7A112"/>
    <a:srgbClr val="E2A100"/>
    <a:srgbClr val="08B0D2"/>
    <a:srgbClr val="3F2215"/>
    <a:srgbClr val="26352C"/>
    <a:srgbClr val="030D22"/>
    <a:srgbClr val="D7D7D3"/>
    <a:srgbClr val="A6876E"/>
    <a:srgbClr val="6C3B25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94607" autoAdjust="0"/>
  </p:normalViewPr>
  <p:slideViewPr>
    <p:cSldViewPr snapToGrid="0">
      <p:cViewPr varScale="1">
        <p:scale>
          <a:sx n="109" d="100"/>
          <a:sy n="109" d="100"/>
        </p:scale>
        <p:origin x="1596" y="1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77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9AE32F-4712-47E0-9DB6-C10556F80D28}" type="datetimeFigureOut">
              <a:rPr lang="hu-HU" smtClean="0"/>
              <a:t>2023. 06. 03.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E4DCD8-2788-423C-9EAB-A49DCC36A52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53468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4DCD8-2788-423C-9EAB-A49DCC36A52E}" type="slidenum">
              <a:rPr lang="hu-HU" smtClean="0"/>
              <a:t>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571664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4DCD8-2788-423C-9EAB-A49DCC36A52E}" type="slidenum">
              <a:rPr lang="hu-HU" smtClean="0"/>
              <a:t>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128941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4DCD8-2788-423C-9EAB-A49DCC36A52E}" type="slidenum">
              <a:rPr lang="hu-HU" smtClean="0"/>
              <a:t>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879270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4DCD8-2788-423C-9EAB-A49DCC36A52E}" type="slidenum">
              <a:rPr lang="hu-HU" smtClean="0"/>
              <a:t>12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765041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4DCD8-2788-423C-9EAB-A49DCC36A52E}" type="slidenum">
              <a:rPr lang="hu-HU" smtClean="0"/>
              <a:t>14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01310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4DCD8-2788-423C-9EAB-A49DCC36A52E}" type="slidenum">
              <a:rPr lang="hu-HU" smtClean="0"/>
              <a:t>15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129973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4DCD8-2788-423C-9EAB-A49DCC36A52E}" type="slidenum">
              <a:rPr lang="hu-HU" smtClean="0"/>
              <a:t>17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02041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3442C-3398-44DE-873B-26F34ECC5F99}" type="datetimeFigureOut">
              <a:rPr lang="hu-HU" smtClean="0"/>
              <a:t>2023. 06. 03.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B7A17-E71F-4481-846A-63E3AB71B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95745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3442C-3398-44DE-873B-26F34ECC5F99}" type="datetimeFigureOut">
              <a:rPr lang="hu-HU" smtClean="0"/>
              <a:t>2023. 06. 03.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B7A17-E71F-4481-846A-63E3AB71B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6457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3442C-3398-44DE-873B-26F34ECC5F99}" type="datetimeFigureOut">
              <a:rPr lang="hu-HU" smtClean="0"/>
              <a:t>2023. 06. 03.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B7A17-E71F-4481-846A-63E3AB71B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76921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3442C-3398-44DE-873B-26F34ECC5F99}" type="datetimeFigureOut">
              <a:rPr lang="hu-HU" smtClean="0"/>
              <a:t>2023. 06. 03.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B7A17-E71F-4481-846A-63E3AB71BEB8}" type="slidenum">
              <a:rPr lang="hu-HU" smtClean="0"/>
              <a:t>‹#›</a:t>
            </a:fld>
            <a:endParaRPr lang="hu-HU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C8764318-E34A-4296-A097-F1214195F5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02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3442C-3398-44DE-873B-26F34ECC5F99}" type="datetimeFigureOut">
              <a:rPr lang="hu-HU" smtClean="0"/>
              <a:t>2023. 06. 03.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B7A17-E71F-4481-846A-63E3AB71B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88526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3442C-3398-44DE-873B-26F34ECC5F99}" type="datetimeFigureOut">
              <a:rPr lang="hu-HU" smtClean="0"/>
              <a:t>2023. 06. 03.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B7A17-E71F-4481-846A-63E3AB71B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69492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3442C-3398-44DE-873B-26F34ECC5F99}" type="datetimeFigureOut">
              <a:rPr lang="hu-HU" smtClean="0"/>
              <a:t>2023. 06. 03.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B7A17-E71F-4481-846A-63E3AB71B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75667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3442C-3398-44DE-873B-26F34ECC5F99}" type="datetimeFigureOut">
              <a:rPr lang="hu-HU" smtClean="0"/>
              <a:t>2023. 06. 03.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B7A17-E71F-4481-846A-63E3AB71B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22912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3442C-3398-44DE-873B-26F34ECC5F99}" type="datetimeFigureOut">
              <a:rPr lang="hu-HU" smtClean="0"/>
              <a:t>2023. 06. 03.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B7A17-E71F-4481-846A-63E3AB71B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23998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3442C-3398-44DE-873B-26F34ECC5F99}" type="datetimeFigureOut">
              <a:rPr lang="hu-HU" smtClean="0"/>
              <a:t>2023. 06. 03.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B7A17-E71F-4481-846A-63E3AB71B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21473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3442C-3398-44DE-873B-26F34ECC5F99}" type="datetimeFigureOut">
              <a:rPr lang="hu-HU" smtClean="0"/>
              <a:t>2023. 06. 03.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B7A17-E71F-4481-846A-63E3AB71B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787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8255"/>
            <a:ext cx="9144000" cy="1325563"/>
          </a:xfrm>
          <a:prstGeom prst="rect">
            <a:avLst/>
          </a:prstGeom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23160F"/>
                </a:solidFill>
                <a:latin typeface="MedievalSharp" panose="020C0604020202010204" pitchFamily="34" charset="0"/>
              </a:defRPr>
            </a:lvl1pPr>
          </a:lstStyle>
          <a:p>
            <a:fld id="{FA93442C-3398-44DE-873B-26F34ECC5F99}" type="datetimeFigureOut">
              <a:rPr lang="hu-HU" smtClean="0"/>
              <a:pPr/>
              <a:t>2023. 06. 03.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23160F"/>
                </a:solidFill>
                <a:latin typeface="MedievalSharp" panose="020C0604020202010204" pitchFamily="34" charset="0"/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23160F"/>
                </a:solidFill>
                <a:latin typeface="MedievalSharp" panose="020C0604020202010204" pitchFamily="34" charset="0"/>
              </a:defRPr>
            </a:lvl1pPr>
          </a:lstStyle>
          <a:p>
            <a:fld id="{531B7A17-E71F-4481-846A-63E3AB71BEB8}" type="slidenum">
              <a:rPr lang="hu-HU" smtClean="0"/>
              <a:pPr/>
              <a:t>‹#›</a:t>
            </a:fld>
            <a:endParaRPr lang="hu-HU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408350BF-8ED8-4244-A3E8-A1B169D995A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731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marL="360000"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kern="1200" dirty="0">
          <a:solidFill>
            <a:srgbClr val="D7D7D3"/>
          </a:solidFill>
          <a:latin typeface="MedievalSharp" panose="020C060402020201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3160F"/>
          </a:solidFill>
          <a:latin typeface="MedievalSharp" panose="020C060402020201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3160F"/>
          </a:solidFill>
          <a:latin typeface="MedievalSharp" panose="020C060402020201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3160F"/>
          </a:solidFill>
          <a:latin typeface="MedievalSharp" panose="020C060402020201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3160F"/>
          </a:solidFill>
          <a:latin typeface="MedievalSharp" panose="020C060402020201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3160F"/>
          </a:solidFill>
          <a:latin typeface="MedievalSharp" panose="020C060402020201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429F385D-D1E5-EA97-EA95-797C958047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7950"/>
            <a:ext cx="9144000" cy="41021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8A1F9092-0EFA-B1C5-2B17-0B89F7C033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447801"/>
          </a:xfrm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anchor="ctr">
            <a:normAutofit/>
          </a:bodyPr>
          <a:lstStyle/>
          <a:p>
            <a:pPr algn="l"/>
            <a:r>
              <a:rPr lang="hu-HU" sz="6600" dirty="0"/>
              <a:t>House of </a:t>
            </a:r>
            <a:r>
              <a:rPr lang="hu-HU" sz="6600" dirty="0" err="1"/>
              <a:t>Swords</a:t>
            </a:r>
            <a:endParaRPr lang="hu-HU" sz="6600" dirty="0"/>
          </a:p>
        </p:txBody>
      </p:sp>
      <p:sp>
        <p:nvSpPr>
          <p:cNvPr id="7" name="Alcím 6">
            <a:extLst>
              <a:ext uri="{FF2B5EF4-FFF2-40B4-BE49-F238E27FC236}">
                <a16:creationId xmlns:a16="http://schemas.microsoft.com/office/drawing/2014/main" id="{910A6704-E183-A48E-3982-4B491A96BC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480050"/>
            <a:ext cx="2162175" cy="1377950"/>
          </a:xfrm>
          <a:solidFill>
            <a:srgbClr val="D7D7D3"/>
          </a:solidFill>
          <a:ln w="38100">
            <a:solidFill>
              <a:srgbClr val="23160F"/>
            </a:solidFill>
          </a:ln>
        </p:spPr>
        <p:txBody>
          <a:bodyPr>
            <a:normAutofit/>
          </a:bodyPr>
          <a:lstStyle/>
          <a:p>
            <a:pPr algn="l"/>
            <a:r>
              <a:rPr lang="hu-HU" sz="1600" b="1" dirty="0"/>
              <a:t>Készítette:</a:t>
            </a:r>
          </a:p>
          <a:p>
            <a:pPr algn="r"/>
            <a:r>
              <a:rPr lang="hu-HU" sz="1600" b="1" dirty="0" err="1"/>
              <a:t>Blasek</a:t>
            </a:r>
            <a:r>
              <a:rPr lang="hu-HU" sz="1600" b="1" dirty="0"/>
              <a:t> Balázs</a:t>
            </a:r>
          </a:p>
          <a:p>
            <a:pPr algn="r"/>
            <a:r>
              <a:rPr lang="hu-HU" sz="1600" b="1" dirty="0" err="1"/>
              <a:t>Luksa</a:t>
            </a:r>
            <a:r>
              <a:rPr lang="hu-HU" sz="1600" b="1" dirty="0"/>
              <a:t> Laura</a:t>
            </a:r>
          </a:p>
          <a:p>
            <a:pPr algn="r"/>
            <a:r>
              <a:rPr lang="hu-HU" sz="1600" b="1" dirty="0" err="1"/>
              <a:t>Venter</a:t>
            </a:r>
            <a:r>
              <a:rPr lang="hu-HU" sz="1600" b="1" dirty="0"/>
              <a:t> Alex</a:t>
            </a:r>
            <a:endParaRPr lang="hu-HU" sz="1600" b="1" cap="all" dirty="0"/>
          </a:p>
        </p:txBody>
      </p:sp>
      <p:sp>
        <p:nvSpPr>
          <p:cNvPr id="8" name="Alcím 6">
            <a:extLst>
              <a:ext uri="{FF2B5EF4-FFF2-40B4-BE49-F238E27FC236}">
                <a16:creationId xmlns:a16="http://schemas.microsoft.com/office/drawing/2014/main" id="{D32BD6CB-856A-0483-4CAB-8C50820B809C}"/>
              </a:ext>
            </a:extLst>
          </p:cNvPr>
          <p:cNvSpPr txBox="1">
            <a:spLocks/>
          </p:cNvSpPr>
          <p:nvPr/>
        </p:nvSpPr>
        <p:spPr>
          <a:xfrm>
            <a:off x="2162175" y="5480050"/>
            <a:ext cx="6981823" cy="1377950"/>
          </a:xfrm>
          <a:prstGeom prst="rect">
            <a:avLst/>
          </a:prstGeom>
          <a:solidFill>
            <a:srgbClr val="D7D7D3"/>
          </a:solidFill>
          <a:ln w="38100">
            <a:solidFill>
              <a:srgbClr val="23160F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hu-HU" sz="2800" dirty="0"/>
              <a:t>Szoftverfejlesztő és tesztelő Technikus</a:t>
            </a:r>
          </a:p>
          <a:p>
            <a:pPr algn="r"/>
            <a:r>
              <a:rPr lang="hu-HU" sz="2800" dirty="0"/>
              <a:t>Vizsgaremek - 2022/2023.</a:t>
            </a:r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48525FFB-EAC9-2228-AC01-6BB826BA2F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4250" y="1"/>
            <a:ext cx="14478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209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: lekerekített 7">
            <a:extLst>
              <a:ext uri="{FF2B5EF4-FFF2-40B4-BE49-F238E27FC236}">
                <a16:creationId xmlns:a16="http://schemas.microsoft.com/office/drawing/2014/main" id="{28E8452B-4769-4F71-8C2B-4AC3E379C19A}"/>
              </a:ext>
            </a:extLst>
          </p:cNvPr>
          <p:cNvSpPr/>
          <p:nvPr/>
        </p:nvSpPr>
        <p:spPr>
          <a:xfrm>
            <a:off x="304800" y="1666875"/>
            <a:ext cx="2939562" cy="4558079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0" name="Téglalap: lekerekített 9">
            <a:extLst>
              <a:ext uri="{FF2B5EF4-FFF2-40B4-BE49-F238E27FC236}">
                <a16:creationId xmlns:a16="http://schemas.microsoft.com/office/drawing/2014/main" id="{348097B7-6739-48A0-923A-43D02E41DB32}"/>
              </a:ext>
            </a:extLst>
          </p:cNvPr>
          <p:cNvSpPr/>
          <p:nvPr/>
        </p:nvSpPr>
        <p:spPr>
          <a:xfrm>
            <a:off x="3587262" y="1666875"/>
            <a:ext cx="5136907" cy="4558079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Mobil nézet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597BF416-8A79-449B-AEC9-3EAED0DFF963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08B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LL</a:t>
            </a:r>
          </a:p>
        </p:txBody>
      </p:sp>
      <p:sp>
        <p:nvSpPr>
          <p:cNvPr id="9" name="Tartalom helye 2">
            <a:extLst>
              <a:ext uri="{FF2B5EF4-FFF2-40B4-BE49-F238E27FC236}">
                <a16:creationId xmlns:a16="http://schemas.microsoft.com/office/drawing/2014/main" id="{9FE29F36-034C-4CD6-991B-039EAF937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666875"/>
            <a:ext cx="2939562" cy="88289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u-HU" dirty="0"/>
              <a:t>Reszponzív weblap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6ABF65AE-80E6-4E94-A144-BB9C77063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7648" y="3241039"/>
            <a:ext cx="4056134" cy="1871605"/>
          </a:xfrm>
          <a:prstGeom prst="rect">
            <a:avLst/>
          </a:prstGeom>
        </p:spPr>
      </p:pic>
      <p:sp>
        <p:nvSpPr>
          <p:cNvPr id="11" name="Tartalom helye 2">
            <a:extLst>
              <a:ext uri="{FF2B5EF4-FFF2-40B4-BE49-F238E27FC236}">
                <a16:creationId xmlns:a16="http://schemas.microsoft.com/office/drawing/2014/main" id="{C0A4EE7E-9634-45A2-BBDF-DAFA95AC49C3}"/>
              </a:ext>
            </a:extLst>
          </p:cNvPr>
          <p:cNvSpPr txBox="1">
            <a:spLocks/>
          </p:cNvSpPr>
          <p:nvPr/>
        </p:nvSpPr>
        <p:spPr>
          <a:xfrm>
            <a:off x="3587262" y="1666875"/>
            <a:ext cx="5136907" cy="8225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hu-HU" dirty="0"/>
              <a:t>Mobil játék</a:t>
            </a:r>
          </a:p>
        </p:txBody>
      </p:sp>
      <p:pic>
        <p:nvPicPr>
          <p:cNvPr id="3074" name="Picture 2" descr="No description available.">
            <a:extLst>
              <a:ext uri="{FF2B5EF4-FFF2-40B4-BE49-F238E27FC236}">
                <a16:creationId xmlns:a16="http://schemas.microsoft.com/office/drawing/2014/main" id="{4F39082A-4A05-494B-9361-88D179040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076" y="2623754"/>
            <a:ext cx="1433010" cy="3106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1422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églalap: lekerekített 24">
            <a:extLst>
              <a:ext uri="{FF2B5EF4-FFF2-40B4-BE49-F238E27FC236}">
                <a16:creationId xmlns:a16="http://schemas.microsoft.com/office/drawing/2014/main" id="{B7BB0F62-808C-44AC-8C55-81F1AB5F2281}"/>
              </a:ext>
            </a:extLst>
          </p:cNvPr>
          <p:cNvSpPr/>
          <p:nvPr/>
        </p:nvSpPr>
        <p:spPr>
          <a:xfrm>
            <a:off x="4616720" y="2786088"/>
            <a:ext cx="4311920" cy="3908745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26" name="Tartalom helye 2">
            <a:extLst>
              <a:ext uri="{FF2B5EF4-FFF2-40B4-BE49-F238E27FC236}">
                <a16:creationId xmlns:a16="http://schemas.microsoft.com/office/drawing/2014/main" id="{849C9F1F-6D38-43B0-99D8-869B97568C5C}"/>
              </a:ext>
            </a:extLst>
          </p:cNvPr>
          <p:cNvSpPr txBox="1">
            <a:spLocks/>
          </p:cNvSpPr>
          <p:nvPr/>
        </p:nvSpPr>
        <p:spPr>
          <a:xfrm>
            <a:off x="4616720" y="2875085"/>
            <a:ext cx="4311920" cy="870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hu-HU" dirty="0"/>
              <a:t>Mobilon</a:t>
            </a:r>
          </a:p>
        </p:txBody>
      </p:sp>
      <p:sp>
        <p:nvSpPr>
          <p:cNvPr id="21" name="Téglalap: lekerekített 20">
            <a:extLst>
              <a:ext uri="{FF2B5EF4-FFF2-40B4-BE49-F238E27FC236}">
                <a16:creationId xmlns:a16="http://schemas.microsoft.com/office/drawing/2014/main" id="{50E2CABB-D9A5-43D3-A61E-08D94A85F502}"/>
              </a:ext>
            </a:extLst>
          </p:cNvPr>
          <p:cNvSpPr/>
          <p:nvPr/>
        </p:nvSpPr>
        <p:spPr>
          <a:xfrm>
            <a:off x="119403" y="2786088"/>
            <a:ext cx="4311920" cy="3913650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Mobil nézet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597BF416-8A79-449B-AEC9-3EAED0DFF963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08B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LL</a:t>
            </a:r>
          </a:p>
        </p:txBody>
      </p:sp>
      <p:pic>
        <p:nvPicPr>
          <p:cNvPr id="4098" name="Picture 2" descr="No description available.">
            <a:extLst>
              <a:ext uri="{FF2B5EF4-FFF2-40B4-BE49-F238E27FC236}">
                <a16:creationId xmlns:a16="http://schemas.microsoft.com/office/drawing/2014/main" id="{3220FF98-A32F-4B69-8320-4C217C9AF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8921" y="3429001"/>
            <a:ext cx="1432800" cy="3105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No description available.">
            <a:extLst>
              <a:ext uri="{FF2B5EF4-FFF2-40B4-BE49-F238E27FC236}">
                <a16:creationId xmlns:a16="http://schemas.microsoft.com/office/drawing/2014/main" id="{F6BC013E-DD0A-48A5-A03D-821A042FBF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6912" y="3429000"/>
            <a:ext cx="1432800" cy="3105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0BB97CD6-4410-45DD-9F68-D9A494F5A3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459" y="3991819"/>
            <a:ext cx="3994034" cy="1944310"/>
          </a:xfrm>
          <a:prstGeom prst="rect">
            <a:avLst/>
          </a:prstGeom>
        </p:spPr>
      </p:pic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E5E5B98B-50DA-447C-85C8-AC753DD7951B}"/>
              </a:ext>
            </a:extLst>
          </p:cNvPr>
          <p:cNvSpPr/>
          <p:nvPr/>
        </p:nvSpPr>
        <p:spPr>
          <a:xfrm>
            <a:off x="119402" y="1466353"/>
            <a:ext cx="8809237" cy="1119213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0" name="Tartalom helye 2">
            <a:extLst>
              <a:ext uri="{FF2B5EF4-FFF2-40B4-BE49-F238E27FC236}">
                <a16:creationId xmlns:a16="http://schemas.microsoft.com/office/drawing/2014/main" id="{36127EB7-AE9F-4719-8B2C-C170F489E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402" y="1462872"/>
            <a:ext cx="8809237" cy="1119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dirty="0"/>
              <a:t>Nehézség: táblázatok</a:t>
            </a:r>
          </a:p>
          <a:p>
            <a:pPr marL="0" indent="0">
              <a:buNone/>
            </a:pPr>
            <a:r>
              <a:rPr lang="hu-HU" dirty="0"/>
              <a:t>Megoldás: oldalra </a:t>
            </a:r>
            <a:r>
              <a:rPr lang="hu-HU" dirty="0" err="1"/>
              <a:t>görgethetőség</a:t>
            </a:r>
            <a:endParaRPr lang="hu-HU" dirty="0"/>
          </a:p>
        </p:txBody>
      </p:sp>
      <p:sp>
        <p:nvSpPr>
          <p:cNvPr id="22" name="Tartalom helye 2">
            <a:extLst>
              <a:ext uri="{FF2B5EF4-FFF2-40B4-BE49-F238E27FC236}">
                <a16:creationId xmlns:a16="http://schemas.microsoft.com/office/drawing/2014/main" id="{078CBD6A-F004-4828-8CB5-6CAAC1604F1E}"/>
              </a:ext>
            </a:extLst>
          </p:cNvPr>
          <p:cNvSpPr txBox="1">
            <a:spLocks/>
          </p:cNvSpPr>
          <p:nvPr/>
        </p:nvSpPr>
        <p:spPr>
          <a:xfrm>
            <a:off x="119403" y="2875085"/>
            <a:ext cx="4311920" cy="6429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hu-HU" dirty="0"/>
              <a:t>Asztali böngészőben</a:t>
            </a:r>
          </a:p>
        </p:txBody>
      </p:sp>
    </p:spTree>
    <p:extLst>
      <p:ext uri="{BB962C8B-B14F-4D97-AF65-F5344CB8AC3E}">
        <p14:creationId xmlns:p14="http://schemas.microsoft.com/office/powerpoint/2010/main" val="305275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Frontend tesztelés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94B9E95F-D2C9-455A-B841-942525AD9DB8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08B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LL</a:t>
            </a:r>
          </a:p>
        </p:txBody>
      </p:sp>
      <p:sp>
        <p:nvSpPr>
          <p:cNvPr id="10" name="Téglalap: lekerekített 9">
            <a:extLst>
              <a:ext uri="{FF2B5EF4-FFF2-40B4-BE49-F238E27FC236}">
                <a16:creationId xmlns:a16="http://schemas.microsoft.com/office/drawing/2014/main" id="{1726E949-38A3-438C-9F40-701FB7F747C9}"/>
              </a:ext>
            </a:extLst>
          </p:cNvPr>
          <p:cNvSpPr/>
          <p:nvPr/>
        </p:nvSpPr>
        <p:spPr>
          <a:xfrm>
            <a:off x="304800" y="1666876"/>
            <a:ext cx="8645769" cy="1463186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Tartalom helye 2">
            <a:extLst>
              <a:ext uri="{FF2B5EF4-FFF2-40B4-BE49-F238E27FC236}">
                <a16:creationId xmlns:a16="http://schemas.microsoft.com/office/drawing/2014/main" id="{5B66E6EA-F710-499B-B8EE-280B0509D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666876"/>
            <a:ext cx="8645769" cy="1463186"/>
          </a:xfrm>
        </p:spPr>
        <p:txBody>
          <a:bodyPr>
            <a:normAutofit/>
          </a:bodyPr>
          <a:lstStyle/>
          <a:p>
            <a:r>
              <a:rPr lang="hu-HU" dirty="0"/>
              <a:t>Barátok segítsége</a:t>
            </a:r>
          </a:p>
          <a:p>
            <a:pPr lvl="1"/>
            <a:r>
              <a:rPr lang="hu-HU" dirty="0"/>
              <a:t>Külső nézőpont</a:t>
            </a:r>
          </a:p>
          <a:p>
            <a:r>
              <a:rPr lang="hu-HU" dirty="0"/>
              <a:t>Hiba jelentés az oldalon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9024E93C-6781-4291-A2FE-7EFF37FB4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888" y="3429000"/>
            <a:ext cx="6840224" cy="3304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7249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API tesztelés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5F7C21B6-7318-4EFF-ACAB-0E2CCE46B19B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87A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hu-HU" dirty="0">
              <a:solidFill>
                <a:srgbClr val="030D22"/>
              </a:solidFill>
              <a:latin typeface="MedievalSharp" panose="020B0604020202020204" charset="-18"/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BD48E3AF-CA39-4EE2-8E09-9B27A21E3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241" y="2797599"/>
            <a:ext cx="1572840" cy="3975572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045B9199-D370-4D70-B8BB-A1F2F21E1E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5933" y="2797599"/>
            <a:ext cx="1588648" cy="3951860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C453F318-15EF-4A23-A5C9-8CA27D9C91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2433" y="3229871"/>
            <a:ext cx="1588648" cy="2971800"/>
          </a:xfrm>
          <a:prstGeom prst="rect">
            <a:avLst/>
          </a:prstGeom>
        </p:spPr>
      </p:pic>
      <p:sp>
        <p:nvSpPr>
          <p:cNvPr id="12" name="Téglalap: lekerekített 11">
            <a:extLst>
              <a:ext uri="{FF2B5EF4-FFF2-40B4-BE49-F238E27FC236}">
                <a16:creationId xmlns:a16="http://schemas.microsoft.com/office/drawing/2014/main" id="{11CC855D-C339-4F8C-A1F3-6B76A8C5BB6A}"/>
              </a:ext>
            </a:extLst>
          </p:cNvPr>
          <p:cNvSpPr/>
          <p:nvPr/>
        </p:nvSpPr>
        <p:spPr>
          <a:xfrm>
            <a:off x="628649" y="1504949"/>
            <a:ext cx="7886699" cy="984736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3" name="Tartalom helye 2">
            <a:extLst>
              <a:ext uri="{FF2B5EF4-FFF2-40B4-BE49-F238E27FC236}">
                <a16:creationId xmlns:a16="http://schemas.microsoft.com/office/drawing/2014/main" id="{C3A81883-7F3B-443E-B593-7E5A85B52FF7}"/>
              </a:ext>
            </a:extLst>
          </p:cNvPr>
          <p:cNvSpPr txBox="1">
            <a:spLocks/>
          </p:cNvSpPr>
          <p:nvPr/>
        </p:nvSpPr>
        <p:spPr>
          <a:xfrm>
            <a:off x="628650" y="1504951"/>
            <a:ext cx="7886700" cy="9847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Visual Studio</a:t>
            </a:r>
            <a:r>
              <a:rPr lang="hu-HU" dirty="0"/>
              <a:t> - </a:t>
            </a:r>
            <a:r>
              <a:rPr lang="en-US"/>
              <a:t>Thunder Client </a:t>
            </a:r>
            <a:r>
              <a:rPr lang="hu-HU"/>
              <a:t>extension</a:t>
            </a:r>
          </a:p>
          <a:p>
            <a:r>
              <a:rPr lang="hu-HU" dirty="0"/>
              <a:t>Postman – automata tesztek</a:t>
            </a:r>
          </a:p>
        </p:txBody>
      </p:sp>
      <p:sp>
        <p:nvSpPr>
          <p:cNvPr id="14" name="Téglalap: lekerekített 13">
            <a:extLst>
              <a:ext uri="{FF2B5EF4-FFF2-40B4-BE49-F238E27FC236}">
                <a16:creationId xmlns:a16="http://schemas.microsoft.com/office/drawing/2014/main" id="{C88BDBEB-3D04-4E01-950F-28336FCE170A}"/>
              </a:ext>
            </a:extLst>
          </p:cNvPr>
          <p:cNvSpPr/>
          <p:nvPr/>
        </p:nvSpPr>
        <p:spPr>
          <a:xfrm>
            <a:off x="8725269" y="-345893"/>
            <a:ext cx="361950" cy="1076204"/>
          </a:xfrm>
          <a:prstGeom prst="roundRect">
            <a:avLst/>
          </a:prstGeom>
          <a:solidFill>
            <a:srgbClr val="08B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hu-HU" dirty="0">
              <a:solidFill>
                <a:srgbClr val="030D22"/>
              </a:solidFill>
              <a:latin typeface="MedievalSharp" panose="020B0604020202020204" charset="-18"/>
            </a:endParaRPr>
          </a:p>
        </p:txBody>
      </p:sp>
      <p:sp>
        <p:nvSpPr>
          <p:cNvPr id="15" name="Téglalap: lekerekített 14">
            <a:extLst>
              <a:ext uri="{FF2B5EF4-FFF2-40B4-BE49-F238E27FC236}">
                <a16:creationId xmlns:a16="http://schemas.microsoft.com/office/drawing/2014/main" id="{0AD465C2-1F2B-4EEB-81E0-89B545C39FFF}"/>
              </a:ext>
            </a:extLst>
          </p:cNvPr>
          <p:cNvSpPr/>
          <p:nvPr/>
        </p:nvSpPr>
        <p:spPr>
          <a:xfrm>
            <a:off x="8724169" y="-624622"/>
            <a:ext cx="361950" cy="1076204"/>
          </a:xfrm>
          <a:prstGeom prst="roundRect">
            <a:avLst/>
          </a:prstGeom>
          <a:solidFill>
            <a:srgbClr val="E2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hu-HU" dirty="0">
              <a:solidFill>
                <a:srgbClr val="030D22"/>
              </a:solidFill>
              <a:latin typeface="MedievalSharp" panose="020B060402020202020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1385522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8425711C-92C1-4336-A4F2-485C1FF8E394}"/>
              </a:ext>
            </a:extLst>
          </p:cNvPr>
          <p:cNvSpPr/>
          <p:nvPr/>
        </p:nvSpPr>
        <p:spPr>
          <a:xfrm>
            <a:off x="628650" y="1504949"/>
            <a:ext cx="7592158" cy="4974982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614C7B8-59A1-292E-4FA7-FA9AF4F22E6B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Frontend API hívások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F6BFEFE-FC80-C250-052F-E17004F1E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4951"/>
            <a:ext cx="7469065" cy="4974978"/>
          </a:xfrm>
        </p:spPr>
        <p:txBody>
          <a:bodyPr>
            <a:normAutofit/>
          </a:bodyPr>
          <a:lstStyle/>
          <a:p>
            <a:endParaRPr lang="hu-HU" dirty="0"/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EE8FBA69-43AE-6BDC-C083-F0C607C986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8" name="Téglalap: lekerekített 7">
            <a:extLst>
              <a:ext uri="{FF2B5EF4-FFF2-40B4-BE49-F238E27FC236}">
                <a16:creationId xmlns:a16="http://schemas.microsoft.com/office/drawing/2014/main" id="{6EF1807B-FDA8-4658-93EA-1E31ED0CFDE2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87A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VA</a:t>
            </a:r>
          </a:p>
        </p:txBody>
      </p:sp>
    </p:spTree>
    <p:extLst>
      <p:ext uri="{BB962C8B-B14F-4D97-AF65-F5344CB8AC3E}">
        <p14:creationId xmlns:p14="http://schemas.microsoft.com/office/powerpoint/2010/main" val="4044619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8425711C-92C1-4336-A4F2-485C1FF8E394}"/>
              </a:ext>
            </a:extLst>
          </p:cNvPr>
          <p:cNvSpPr/>
          <p:nvPr/>
        </p:nvSpPr>
        <p:spPr>
          <a:xfrm>
            <a:off x="628650" y="1504949"/>
            <a:ext cx="7592158" cy="2548305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614C7B8-59A1-292E-4FA7-FA9AF4F22E6B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Az adatbázis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F6BFEFE-FC80-C250-052F-E17004F1E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4951"/>
            <a:ext cx="7886700" cy="2632720"/>
          </a:xfrm>
        </p:spPr>
        <p:txBody>
          <a:bodyPr>
            <a:normAutofit/>
          </a:bodyPr>
          <a:lstStyle/>
          <a:p>
            <a:r>
              <a:rPr lang="hu-HU" dirty="0"/>
              <a:t>db.houseofswords.hu</a:t>
            </a:r>
          </a:p>
          <a:p>
            <a:r>
              <a:rPr lang="hu-HU" dirty="0"/>
              <a:t>18 különálló adattábla</a:t>
            </a:r>
          </a:p>
          <a:p>
            <a:r>
              <a:rPr lang="hu-HU" dirty="0"/>
              <a:t>25+ regisztrált felhasználó</a:t>
            </a:r>
          </a:p>
          <a:p>
            <a:r>
              <a:rPr lang="hu-HU" dirty="0"/>
              <a:t>A </a:t>
            </a:r>
            <a:r>
              <a:rPr lang="hu-HU" dirty="0" err="1"/>
              <a:t>Laravel</a:t>
            </a:r>
            <a:r>
              <a:rPr lang="hu-HU" dirty="0"/>
              <a:t> beépített adatbázis rendszere</a:t>
            </a:r>
          </a:p>
          <a:p>
            <a:r>
              <a:rPr lang="hu-HU" dirty="0"/>
              <a:t>Mintaadatok generálása (</a:t>
            </a:r>
            <a:r>
              <a:rPr lang="hu-HU" dirty="0" err="1"/>
              <a:t>seedelés</a:t>
            </a:r>
            <a:r>
              <a:rPr lang="hu-HU" dirty="0"/>
              <a:t>)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0943314D-32B4-DFE3-BF79-60C156EB0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25280"/>
            <a:ext cx="9144000" cy="2632720"/>
          </a:xfrm>
          <a:prstGeom prst="rect">
            <a:avLst/>
          </a:prstGeom>
          <a:ln w="38100">
            <a:solidFill>
              <a:srgbClr val="23160F"/>
            </a:solidFill>
          </a:ln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EE8FBA69-43AE-6BDC-C083-F0C607C986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8" name="Téglalap: lekerekített 7">
            <a:extLst>
              <a:ext uri="{FF2B5EF4-FFF2-40B4-BE49-F238E27FC236}">
                <a16:creationId xmlns:a16="http://schemas.microsoft.com/office/drawing/2014/main" id="{6EF1807B-FDA8-4658-93EA-1E31ED0CFDE2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87A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VA</a:t>
            </a:r>
          </a:p>
        </p:txBody>
      </p:sp>
    </p:spTree>
    <p:extLst>
      <p:ext uri="{BB962C8B-B14F-4D97-AF65-F5344CB8AC3E}">
        <p14:creationId xmlns:p14="http://schemas.microsoft.com/office/powerpoint/2010/main" val="28052893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églalap 11">
            <a:extLst>
              <a:ext uri="{FF2B5EF4-FFF2-40B4-BE49-F238E27FC236}">
                <a16:creationId xmlns:a16="http://schemas.microsoft.com/office/drawing/2014/main" id="{9875BE16-AAA5-987A-CC93-845853A03D8F}"/>
              </a:ext>
            </a:extLst>
          </p:cNvPr>
          <p:cNvSpPr/>
          <p:nvPr/>
        </p:nvSpPr>
        <p:spPr>
          <a:xfrm>
            <a:off x="-1" y="1219200"/>
            <a:ext cx="9144001" cy="5638799"/>
          </a:xfrm>
          <a:prstGeom prst="rect">
            <a:avLst/>
          </a:prstGeom>
          <a:solidFill>
            <a:srgbClr val="030D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614C7B8-59A1-292E-4FA7-FA9AF4F22E6B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Az adatbázis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EE8FBA69-43AE-6BDC-C083-F0C607C986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1D4DD3D8-7030-3257-67B8-54943C40ED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409700"/>
            <a:ext cx="3933092" cy="5448300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1F579E3A-CE63-C50B-BAE1-788EB4D1EB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6993" y="1409699"/>
            <a:ext cx="4164189" cy="5448300"/>
          </a:xfrm>
          <a:prstGeom prst="rect">
            <a:avLst/>
          </a:prstGeom>
        </p:spPr>
      </p:pic>
      <p:sp>
        <p:nvSpPr>
          <p:cNvPr id="13" name="Tartalom helye 2">
            <a:extLst>
              <a:ext uri="{FF2B5EF4-FFF2-40B4-BE49-F238E27FC236}">
                <a16:creationId xmlns:a16="http://schemas.microsoft.com/office/drawing/2014/main" id="{697BC381-3348-27DF-D105-B914B0E82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8384" y="1552968"/>
            <a:ext cx="1867633" cy="912664"/>
          </a:xfrm>
          <a:prstGeom prst="roundRect">
            <a:avLst/>
          </a:prstGeom>
          <a:gradFill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</a:gradFill>
        </p:spPr>
        <p:txBody>
          <a:bodyPr anchor="ctr">
            <a:normAutofit lnSpcReduction="10000"/>
          </a:bodyPr>
          <a:lstStyle/>
          <a:p>
            <a:pPr marL="0" indent="0" algn="ctr">
              <a:buNone/>
            </a:pPr>
            <a:r>
              <a:rPr lang="hu-HU" dirty="0" err="1">
                <a:solidFill>
                  <a:srgbClr val="D7D7D3"/>
                </a:solidFill>
              </a:rPr>
              <a:t>Buildings</a:t>
            </a:r>
            <a:r>
              <a:rPr lang="hu-HU" dirty="0">
                <a:solidFill>
                  <a:srgbClr val="D7D7D3"/>
                </a:solidFill>
              </a:rPr>
              <a:t> tábla</a:t>
            </a:r>
          </a:p>
        </p:txBody>
      </p:sp>
      <p:sp>
        <p:nvSpPr>
          <p:cNvPr id="14" name="Tartalom helye 2">
            <a:extLst>
              <a:ext uri="{FF2B5EF4-FFF2-40B4-BE49-F238E27FC236}">
                <a16:creationId xmlns:a16="http://schemas.microsoft.com/office/drawing/2014/main" id="{4F6FC314-8E4F-7FAE-DE86-E86B8B5FD571}"/>
              </a:ext>
            </a:extLst>
          </p:cNvPr>
          <p:cNvSpPr txBox="1">
            <a:spLocks/>
          </p:cNvSpPr>
          <p:nvPr/>
        </p:nvSpPr>
        <p:spPr>
          <a:xfrm>
            <a:off x="6739087" y="2722785"/>
            <a:ext cx="1867633" cy="912664"/>
          </a:xfrm>
          <a:prstGeom prst="roundRect">
            <a:avLst/>
          </a:prstGeom>
          <a:gradFill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</a:gradFill>
        </p:spPr>
        <p:txBody>
          <a:bodyPr vert="horz" lIns="91440" tIns="45720" rIns="91440" bIns="45720" rtlCol="0" anchor="ctr">
            <a:normAutofit lnSpcReduction="10000"/>
          </a:bodyPr>
          <a:lstStyle>
            <a:lvl1pPr indent="0" algn="ctr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>
                <a:solidFill>
                  <a:srgbClr val="D7D7D3"/>
                </a:solidFill>
                <a:latin typeface="MedievalSharp" panose="020C0604020202010204" pitchFamily="34" charset="0"/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23160F"/>
                </a:solidFill>
                <a:latin typeface="MedievalSharp" panose="020C0604020202010204" pitchFamily="34" charset="0"/>
              </a:defRPr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23160F"/>
                </a:solidFill>
                <a:latin typeface="MedievalSharp" panose="020C0604020202010204" pitchFamily="34" charset="0"/>
              </a:defRPr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23160F"/>
                </a:solidFill>
                <a:latin typeface="MedievalSharp" panose="020C0604020202010204" pitchFamily="34" charset="0"/>
              </a:defRPr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23160F"/>
                </a:solidFill>
                <a:latin typeface="MedievalSharp" panose="020C0604020202010204" pitchFamily="34" charset="0"/>
              </a:defRPr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hu-HU" dirty="0"/>
              <a:t>Egységek rekordjai</a:t>
            </a:r>
          </a:p>
        </p:txBody>
      </p:sp>
      <p:sp>
        <p:nvSpPr>
          <p:cNvPr id="10" name="Téglalap: lekerekített 9">
            <a:extLst>
              <a:ext uri="{FF2B5EF4-FFF2-40B4-BE49-F238E27FC236}">
                <a16:creationId xmlns:a16="http://schemas.microsoft.com/office/drawing/2014/main" id="{60056A83-250C-4695-BAC5-EF46FD699905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87A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VA</a:t>
            </a:r>
          </a:p>
        </p:txBody>
      </p:sp>
    </p:spTree>
    <p:extLst>
      <p:ext uri="{BB962C8B-B14F-4D97-AF65-F5344CB8AC3E}">
        <p14:creationId xmlns:p14="http://schemas.microsoft.com/office/powerpoint/2010/main" val="36033543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8425711C-92C1-4336-A4F2-485C1FF8E394}"/>
              </a:ext>
            </a:extLst>
          </p:cNvPr>
          <p:cNvSpPr/>
          <p:nvPr/>
        </p:nvSpPr>
        <p:spPr>
          <a:xfrm>
            <a:off x="628650" y="1504949"/>
            <a:ext cx="7592158" cy="4974982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614C7B8-59A1-292E-4FA7-FA9AF4F22E6B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Kriptográfia és biztonság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F6BFEFE-FC80-C250-052F-E17004F1E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4951"/>
            <a:ext cx="7469065" cy="4974978"/>
          </a:xfrm>
        </p:spPr>
        <p:txBody>
          <a:bodyPr>
            <a:normAutofit/>
          </a:bodyPr>
          <a:lstStyle/>
          <a:p>
            <a:endParaRPr lang="hu-HU" dirty="0"/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EE8FBA69-43AE-6BDC-C083-F0C607C986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8" name="Téglalap: lekerekített 7">
            <a:extLst>
              <a:ext uri="{FF2B5EF4-FFF2-40B4-BE49-F238E27FC236}">
                <a16:creationId xmlns:a16="http://schemas.microsoft.com/office/drawing/2014/main" id="{6EF1807B-FDA8-4658-93EA-1E31ED0CFDE2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87A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VA</a:t>
            </a:r>
          </a:p>
        </p:txBody>
      </p:sp>
    </p:spTree>
    <p:extLst>
      <p:ext uri="{BB962C8B-B14F-4D97-AF65-F5344CB8AC3E}">
        <p14:creationId xmlns:p14="http://schemas.microsoft.com/office/powerpoint/2010/main" val="25126371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Backend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AEF1850F-0689-4159-A47F-DA4EEEAA72A1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E2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BB</a:t>
            </a:r>
          </a:p>
        </p:txBody>
      </p:sp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926C4AEA-6150-4D4F-8D18-2631844EC8C7}"/>
              </a:ext>
            </a:extLst>
          </p:cNvPr>
          <p:cNvSpPr/>
          <p:nvPr/>
        </p:nvSpPr>
        <p:spPr>
          <a:xfrm>
            <a:off x="628650" y="1504949"/>
            <a:ext cx="7592158" cy="4974982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Tartalom helye 2">
            <a:extLst>
              <a:ext uri="{FF2B5EF4-FFF2-40B4-BE49-F238E27FC236}">
                <a16:creationId xmlns:a16="http://schemas.microsoft.com/office/drawing/2014/main" id="{23F06362-42B0-4FB6-9F8F-E2EE0BD21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4951"/>
            <a:ext cx="7469065" cy="4974978"/>
          </a:xfrm>
        </p:spPr>
        <p:txBody>
          <a:bodyPr>
            <a:normAutofit/>
          </a:bodyPr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676909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Rendszer üzemeltetés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AEF1850F-0689-4159-A47F-DA4EEEAA72A1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E2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BB</a:t>
            </a:r>
          </a:p>
        </p:txBody>
      </p:sp>
      <p:sp>
        <p:nvSpPr>
          <p:cNvPr id="6" name="Téglalap: lekerekített 5">
            <a:extLst>
              <a:ext uri="{FF2B5EF4-FFF2-40B4-BE49-F238E27FC236}">
                <a16:creationId xmlns:a16="http://schemas.microsoft.com/office/drawing/2014/main" id="{7A1E78CE-40EF-41F7-BBF8-C43A13EAAEA0}"/>
              </a:ext>
            </a:extLst>
          </p:cNvPr>
          <p:cNvSpPr/>
          <p:nvPr/>
        </p:nvSpPr>
        <p:spPr>
          <a:xfrm>
            <a:off x="628650" y="1504949"/>
            <a:ext cx="7592158" cy="4974982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artalom helye 2">
            <a:extLst>
              <a:ext uri="{FF2B5EF4-FFF2-40B4-BE49-F238E27FC236}">
                <a16:creationId xmlns:a16="http://schemas.microsoft.com/office/drawing/2014/main" id="{A5728ABD-9BEC-4E07-92B5-602771A80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4951"/>
            <a:ext cx="7469065" cy="4974978"/>
          </a:xfrm>
        </p:spPr>
        <p:txBody>
          <a:bodyPr>
            <a:normAutofit/>
          </a:bodyPr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663728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: lekerekített 5">
            <a:extLst>
              <a:ext uri="{FF2B5EF4-FFF2-40B4-BE49-F238E27FC236}">
                <a16:creationId xmlns:a16="http://schemas.microsoft.com/office/drawing/2014/main" id="{8F5E7CAA-232A-4260-97C5-66545B6967FB}"/>
              </a:ext>
            </a:extLst>
          </p:cNvPr>
          <p:cNvSpPr/>
          <p:nvPr/>
        </p:nvSpPr>
        <p:spPr>
          <a:xfrm>
            <a:off x="628650" y="1647826"/>
            <a:ext cx="7592158" cy="4892187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05DCEF6A-3D6A-B23B-E1C8-8CD2F8024E5C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Képzési és Kimeneti Követelmények (KKK)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FF764B2-654B-88EF-6267-216A1188F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47826"/>
            <a:ext cx="7592158" cy="4892187"/>
          </a:xfrm>
        </p:spPr>
        <p:txBody>
          <a:bodyPr>
            <a:normAutofit/>
          </a:bodyPr>
          <a:lstStyle/>
          <a:p>
            <a:r>
              <a:rPr lang="hu-HU" dirty="0"/>
              <a:t>Életszerű, valódi probléma</a:t>
            </a:r>
          </a:p>
          <a:p>
            <a:r>
              <a:rPr lang="hu-HU" dirty="0"/>
              <a:t>Adattárolási és -kezelési funkciók</a:t>
            </a:r>
          </a:p>
          <a:p>
            <a:r>
              <a:rPr lang="hu-HU" dirty="0" err="1"/>
              <a:t>RESTful</a:t>
            </a:r>
            <a:r>
              <a:rPr lang="hu-HU" dirty="0"/>
              <a:t> architektúra - szerver és kliens oldali komponensek</a:t>
            </a:r>
          </a:p>
          <a:p>
            <a:r>
              <a:rPr lang="hu-HU" dirty="0"/>
              <a:t>Asztali és mobil eszközös használat</a:t>
            </a:r>
          </a:p>
          <a:p>
            <a:pPr lvl="1"/>
            <a:r>
              <a:rPr lang="hu-HU" dirty="0"/>
              <a:t>Mobil - alkalmazás vagy webes kliens</a:t>
            </a:r>
          </a:p>
          <a:p>
            <a:pPr lvl="1"/>
            <a:r>
              <a:rPr lang="hu-HU" dirty="0"/>
              <a:t>Asztali - webes (+ opcionális alkalmazás)</a:t>
            </a:r>
          </a:p>
          <a:p>
            <a:r>
              <a:rPr lang="hu-HU" dirty="0"/>
              <a:t>Tiszta kód elve</a:t>
            </a:r>
          </a:p>
          <a:p>
            <a:r>
              <a:rPr lang="hu-HU" dirty="0"/>
              <a:t>Dokumentáció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C7AE5C9-FB87-5442-68A0-4FC4ECCD52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815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Adatbázis frissítése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AEF1850F-0689-4159-A47F-DA4EEEAA72A1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E2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BB</a:t>
            </a:r>
          </a:p>
        </p:txBody>
      </p:sp>
      <p:sp>
        <p:nvSpPr>
          <p:cNvPr id="6" name="Téglalap: lekerekített 5">
            <a:extLst>
              <a:ext uri="{FF2B5EF4-FFF2-40B4-BE49-F238E27FC236}">
                <a16:creationId xmlns:a16="http://schemas.microsoft.com/office/drawing/2014/main" id="{7A1E78CE-40EF-41F7-BBF8-C43A13EAAEA0}"/>
              </a:ext>
            </a:extLst>
          </p:cNvPr>
          <p:cNvSpPr/>
          <p:nvPr/>
        </p:nvSpPr>
        <p:spPr>
          <a:xfrm>
            <a:off x="628650" y="1504949"/>
            <a:ext cx="7592158" cy="4974982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artalom helye 2">
            <a:extLst>
              <a:ext uri="{FF2B5EF4-FFF2-40B4-BE49-F238E27FC236}">
                <a16:creationId xmlns:a16="http://schemas.microsoft.com/office/drawing/2014/main" id="{A5728ABD-9BEC-4E07-92B5-602771A80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4951"/>
            <a:ext cx="7469065" cy="4974978"/>
          </a:xfrm>
        </p:spPr>
        <p:txBody>
          <a:bodyPr>
            <a:normAutofit/>
          </a:bodyPr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5280509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Összegzés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6" name="Téglalap: lekerekített 5">
            <a:extLst>
              <a:ext uri="{FF2B5EF4-FFF2-40B4-BE49-F238E27FC236}">
                <a16:creationId xmlns:a16="http://schemas.microsoft.com/office/drawing/2014/main" id="{42297D86-AE2C-4641-98D9-2E10CBC6A1CC}"/>
              </a:ext>
            </a:extLst>
          </p:cNvPr>
          <p:cNvSpPr/>
          <p:nvPr/>
        </p:nvSpPr>
        <p:spPr>
          <a:xfrm>
            <a:off x="628650" y="1504949"/>
            <a:ext cx="7592158" cy="4974982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artalom helye 2">
            <a:extLst>
              <a:ext uri="{FF2B5EF4-FFF2-40B4-BE49-F238E27FC236}">
                <a16:creationId xmlns:a16="http://schemas.microsoft.com/office/drawing/2014/main" id="{37260161-C5D3-4441-AAC9-2929741E3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4951"/>
            <a:ext cx="7469065" cy="4974978"/>
          </a:xfrm>
        </p:spPr>
        <p:txBody>
          <a:bodyPr>
            <a:normAutofit/>
          </a:bodyPr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7192803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r>
              <a:rPr lang="hu-HU" dirty="0"/>
              <a:t> 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4453" y="0"/>
            <a:ext cx="4448908" cy="4448908"/>
          </a:xfrm>
          <a:prstGeom prst="rect">
            <a:avLst/>
          </a:prstGeom>
        </p:spPr>
      </p:pic>
      <p:sp>
        <p:nvSpPr>
          <p:cNvPr id="6" name="Téglalap: lekerekített 5">
            <a:extLst>
              <a:ext uri="{FF2B5EF4-FFF2-40B4-BE49-F238E27FC236}">
                <a16:creationId xmlns:a16="http://schemas.microsoft.com/office/drawing/2014/main" id="{42297D86-AE2C-4641-98D9-2E10CBC6A1CC}"/>
              </a:ext>
            </a:extLst>
          </p:cNvPr>
          <p:cNvSpPr/>
          <p:nvPr/>
        </p:nvSpPr>
        <p:spPr>
          <a:xfrm>
            <a:off x="629874" y="4309695"/>
            <a:ext cx="7948403" cy="2011974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artalom helye 2">
            <a:extLst>
              <a:ext uri="{FF2B5EF4-FFF2-40B4-BE49-F238E27FC236}">
                <a16:creationId xmlns:a16="http://schemas.microsoft.com/office/drawing/2014/main" id="{37260161-C5D3-4441-AAC9-2929741E3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874" y="4309697"/>
            <a:ext cx="7948402" cy="2011972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hu-HU" sz="6600" dirty="0"/>
              <a:t>Köszönjük a figyelmet!</a:t>
            </a:r>
          </a:p>
        </p:txBody>
      </p:sp>
    </p:spTree>
    <p:extLst>
      <p:ext uri="{BB962C8B-B14F-4D97-AF65-F5344CB8AC3E}">
        <p14:creationId xmlns:p14="http://schemas.microsoft.com/office/powerpoint/2010/main" val="3550837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: lekerekített 5">
            <a:extLst>
              <a:ext uri="{FF2B5EF4-FFF2-40B4-BE49-F238E27FC236}">
                <a16:creationId xmlns:a16="http://schemas.microsoft.com/office/drawing/2014/main" id="{8F5E7CAA-232A-4260-97C5-66545B6967FB}"/>
              </a:ext>
            </a:extLst>
          </p:cNvPr>
          <p:cNvSpPr/>
          <p:nvPr/>
        </p:nvSpPr>
        <p:spPr>
          <a:xfrm>
            <a:off x="628650" y="1647826"/>
            <a:ext cx="7592158" cy="4892187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05DCEF6A-3D6A-B23B-E1C8-8CD2F8024E5C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Mi az a House of </a:t>
            </a:r>
            <a:r>
              <a:rPr lang="hu-HU" dirty="0" err="1"/>
              <a:t>Swords</a:t>
            </a:r>
            <a:r>
              <a:rPr lang="hu-HU" dirty="0"/>
              <a:t>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FF764B2-654B-88EF-6267-216A1188F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47826"/>
            <a:ext cx="7886700" cy="5114924"/>
          </a:xfrm>
        </p:spPr>
        <p:txBody>
          <a:bodyPr>
            <a:normAutofit/>
          </a:bodyPr>
          <a:lstStyle/>
          <a:p>
            <a:r>
              <a:rPr lang="hu-HU" dirty="0"/>
              <a:t>Egy olyan játék ami…</a:t>
            </a:r>
          </a:p>
          <a:p>
            <a:pPr lvl="1"/>
            <a:r>
              <a:rPr lang="hu-HU" dirty="0"/>
              <a:t>Izgalmas középkori világ</a:t>
            </a:r>
          </a:p>
          <a:p>
            <a:pPr lvl="1"/>
            <a:r>
              <a:rPr lang="hu-HU" dirty="0"/>
              <a:t>Stratégia</a:t>
            </a:r>
          </a:p>
          <a:p>
            <a:pPr lvl="1"/>
            <a:r>
              <a:rPr lang="hu-HU" dirty="0"/>
              <a:t>Hadsereg irányítás</a:t>
            </a:r>
          </a:p>
          <a:p>
            <a:pPr lvl="1"/>
            <a:r>
              <a:rPr lang="hu-HU" dirty="0"/>
              <a:t>Erőforrás kezelés</a:t>
            </a:r>
          </a:p>
          <a:p>
            <a:r>
              <a:rPr lang="hu-HU" dirty="0"/>
              <a:t>Életszerű problémára ad megoldást: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C7AE5C9-FB87-5442-68A0-4FC4ECCD52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F2E57758-C727-4174-BDF9-328CB4DBFC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1606" y="4500674"/>
            <a:ext cx="2520000" cy="165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Nyíl: jobbra mutató 10">
            <a:extLst>
              <a:ext uri="{FF2B5EF4-FFF2-40B4-BE49-F238E27FC236}">
                <a16:creationId xmlns:a16="http://schemas.microsoft.com/office/drawing/2014/main" id="{A6471699-8FB1-499F-85DA-8BACA2316CED}"/>
              </a:ext>
            </a:extLst>
          </p:cNvPr>
          <p:cNvSpPr/>
          <p:nvPr/>
        </p:nvSpPr>
        <p:spPr>
          <a:xfrm>
            <a:off x="4141177" y="5148181"/>
            <a:ext cx="727772" cy="360485"/>
          </a:xfrm>
          <a:prstGeom prst="rightArrow">
            <a:avLst/>
          </a:prstGeom>
          <a:noFill/>
          <a:ln w="57150">
            <a:solidFill>
              <a:srgbClr val="3F22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17" name="Tartalom helye 8">
            <a:extLst>
              <a:ext uri="{FF2B5EF4-FFF2-40B4-BE49-F238E27FC236}">
                <a16:creationId xmlns:a16="http://schemas.microsoft.com/office/drawing/2014/main" id="{01E8699E-F428-4037-8A05-D60599C869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379" y="4475998"/>
            <a:ext cx="2520000" cy="1680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44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: lekerekített 5">
            <a:extLst>
              <a:ext uri="{FF2B5EF4-FFF2-40B4-BE49-F238E27FC236}">
                <a16:creationId xmlns:a16="http://schemas.microsoft.com/office/drawing/2014/main" id="{8F5E7CAA-232A-4260-97C5-66545B6967FB}"/>
              </a:ext>
            </a:extLst>
          </p:cNvPr>
          <p:cNvSpPr/>
          <p:nvPr/>
        </p:nvSpPr>
        <p:spPr>
          <a:xfrm>
            <a:off x="628650" y="1647826"/>
            <a:ext cx="7592158" cy="4892187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05DCEF6A-3D6A-B23B-E1C8-8CD2F8024E5C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Mi az a House of </a:t>
            </a:r>
            <a:r>
              <a:rPr lang="hu-HU" dirty="0" err="1"/>
              <a:t>Swords</a:t>
            </a:r>
            <a:r>
              <a:rPr lang="hu-HU" dirty="0"/>
              <a:t>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FF764B2-654B-88EF-6267-216A1188F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47826"/>
            <a:ext cx="7886700" cy="5114924"/>
          </a:xfrm>
        </p:spPr>
        <p:txBody>
          <a:bodyPr>
            <a:normAutofit/>
          </a:bodyPr>
          <a:lstStyle/>
          <a:p>
            <a:r>
              <a:rPr lang="hu-HU" dirty="0"/>
              <a:t>Mindenképpen egy játékot szerettünk volna készíteni, ami megfelel a vizsga követelményeinek.</a:t>
            </a:r>
          </a:p>
          <a:p>
            <a:r>
              <a:rPr lang="hu-HU" dirty="0"/>
              <a:t>Weboldal, mobil eszközön is futtatható</a:t>
            </a:r>
          </a:p>
          <a:p>
            <a:pPr>
              <a:spcAft>
                <a:spcPts val="2400"/>
              </a:spcAft>
            </a:pPr>
            <a:r>
              <a:rPr lang="hu-HU" dirty="0"/>
              <a:t>Saját szerver, </a:t>
            </a:r>
            <a:r>
              <a:rPr lang="hu-HU" dirty="0" err="1"/>
              <a:t>domain</a:t>
            </a:r>
            <a:r>
              <a:rPr lang="hu-HU" dirty="0"/>
              <a:t> cím, levelezőrendszer</a:t>
            </a:r>
          </a:p>
          <a:p>
            <a:r>
              <a:rPr lang="hu-HU" dirty="0"/>
              <a:t>Adatbázis – </a:t>
            </a:r>
            <a:r>
              <a:rPr lang="hu-HU" dirty="0" err="1"/>
              <a:t>MySQL</a:t>
            </a:r>
            <a:r>
              <a:rPr lang="hu-HU" dirty="0"/>
              <a:t> szerver</a:t>
            </a:r>
          </a:p>
          <a:p>
            <a:r>
              <a:rPr lang="hu-HU" dirty="0"/>
              <a:t>Frontend – </a:t>
            </a:r>
            <a:r>
              <a:rPr lang="hu-HU" dirty="0" err="1"/>
              <a:t>Unity</a:t>
            </a:r>
            <a:r>
              <a:rPr lang="hu-HU" dirty="0"/>
              <a:t> játékmotor, </a:t>
            </a:r>
            <a:r>
              <a:rPr lang="hu-HU" dirty="0" err="1"/>
              <a:t>Laravel</a:t>
            </a:r>
            <a:r>
              <a:rPr lang="hu-HU" dirty="0"/>
              <a:t> </a:t>
            </a:r>
            <a:r>
              <a:rPr lang="hu-HU" dirty="0" err="1"/>
              <a:t>Blade</a:t>
            </a:r>
            <a:endParaRPr lang="hu-HU" dirty="0"/>
          </a:p>
          <a:p>
            <a:r>
              <a:rPr lang="hu-HU" dirty="0"/>
              <a:t>Backend – </a:t>
            </a:r>
            <a:r>
              <a:rPr lang="hu-HU" dirty="0" err="1"/>
              <a:t>Laravel</a:t>
            </a:r>
            <a:r>
              <a:rPr lang="hu-HU" dirty="0"/>
              <a:t> (PHP) API</a:t>
            </a:r>
          </a:p>
          <a:p>
            <a:r>
              <a:rPr lang="hu-HU" dirty="0"/>
              <a:t>Mobil – a játék és a weboldal egyaránt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C7AE5C9-FB87-5442-68A0-4FC4ECCD52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5" name="Téglalap 4">
            <a:extLst>
              <a:ext uri="{FF2B5EF4-FFF2-40B4-BE49-F238E27FC236}">
                <a16:creationId xmlns:a16="http://schemas.microsoft.com/office/drawing/2014/main" id="{5C5CA927-481F-4E18-8AFF-B94B0F19333F}"/>
              </a:ext>
            </a:extLst>
          </p:cNvPr>
          <p:cNvSpPr/>
          <p:nvPr/>
        </p:nvSpPr>
        <p:spPr>
          <a:xfrm>
            <a:off x="-193431" y="-96715"/>
            <a:ext cx="9557239" cy="7060223"/>
          </a:xfrm>
          <a:prstGeom prst="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Vázlat</a:t>
            </a:r>
          </a:p>
        </p:txBody>
      </p:sp>
    </p:spTree>
    <p:extLst>
      <p:ext uri="{BB962C8B-B14F-4D97-AF65-F5344CB8AC3E}">
        <p14:creationId xmlns:p14="http://schemas.microsoft.com/office/powerpoint/2010/main" val="1189981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A47BAAA5-70B9-472A-8A10-5AEF81F482FB}"/>
              </a:ext>
            </a:extLst>
          </p:cNvPr>
          <p:cNvSpPr/>
          <p:nvPr/>
        </p:nvSpPr>
        <p:spPr>
          <a:xfrm>
            <a:off x="628650" y="1504949"/>
            <a:ext cx="7592158" cy="5106865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Téglalap: lekerekített 8">
            <a:extLst>
              <a:ext uri="{FF2B5EF4-FFF2-40B4-BE49-F238E27FC236}">
                <a16:creationId xmlns:a16="http://schemas.microsoft.com/office/drawing/2014/main" id="{954A3ED1-9140-4F18-B351-9578970145E1}"/>
              </a:ext>
            </a:extLst>
          </p:cNvPr>
          <p:cNvSpPr/>
          <p:nvPr/>
        </p:nvSpPr>
        <p:spPr>
          <a:xfrm>
            <a:off x="5627078" y="5190394"/>
            <a:ext cx="2426676" cy="257907"/>
          </a:xfrm>
          <a:prstGeom prst="roundRect">
            <a:avLst/>
          </a:prstGeom>
          <a:solidFill>
            <a:srgbClr val="87A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CC7CFB5-E17F-3257-A288-7EC7767BF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325563"/>
          </a:xfrm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A csapat és a szerepkörök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E1F827D-82DA-4611-BC28-26E5006A1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504949"/>
            <a:ext cx="6923943" cy="5353051"/>
          </a:xfrm>
        </p:spPr>
        <p:txBody>
          <a:bodyPr>
            <a:normAutofit/>
          </a:bodyPr>
          <a:lstStyle/>
          <a:p>
            <a:r>
              <a:rPr lang="hu-HU" sz="3600" b="1" dirty="0" err="1"/>
              <a:t>Blasek</a:t>
            </a:r>
            <a:r>
              <a:rPr lang="hu-HU" sz="3600" b="1" dirty="0"/>
              <a:t> Balázs</a:t>
            </a:r>
          </a:p>
          <a:p>
            <a:pPr lvl="1"/>
            <a:r>
              <a:rPr lang="hu-HU" sz="3200" dirty="0"/>
              <a:t>Rendszerüzemeltetés</a:t>
            </a:r>
          </a:p>
          <a:p>
            <a:pPr lvl="1">
              <a:spcAft>
                <a:spcPts val="1200"/>
              </a:spcAft>
            </a:pPr>
            <a:r>
              <a:rPr lang="hu-HU" sz="3200" dirty="0"/>
              <a:t>Backend fejlesztés</a:t>
            </a:r>
          </a:p>
          <a:p>
            <a:r>
              <a:rPr lang="hu-HU" sz="3600" b="1" dirty="0" err="1"/>
              <a:t>Luksa</a:t>
            </a:r>
            <a:r>
              <a:rPr lang="hu-HU" sz="3600" b="1" dirty="0"/>
              <a:t> Laura</a:t>
            </a:r>
          </a:p>
          <a:p>
            <a:pPr lvl="1"/>
            <a:r>
              <a:rPr lang="hu-HU" sz="3200" dirty="0"/>
              <a:t>UI/UX Design</a:t>
            </a:r>
          </a:p>
          <a:p>
            <a:pPr lvl="1">
              <a:spcAft>
                <a:spcPts val="1200"/>
              </a:spcAft>
            </a:pPr>
            <a:r>
              <a:rPr lang="hu-HU" sz="3200" dirty="0"/>
              <a:t>Frontend Fejlesztés</a:t>
            </a:r>
          </a:p>
          <a:p>
            <a:r>
              <a:rPr lang="hu-HU" sz="3600" b="1" dirty="0" err="1"/>
              <a:t>Venter</a:t>
            </a:r>
            <a:r>
              <a:rPr lang="hu-HU" sz="3600" b="1" dirty="0"/>
              <a:t> Alex</a:t>
            </a:r>
          </a:p>
          <a:p>
            <a:pPr lvl="1"/>
            <a:r>
              <a:rPr lang="hu-HU" sz="3200" dirty="0"/>
              <a:t>Projekt Manager</a:t>
            </a:r>
          </a:p>
          <a:p>
            <a:pPr lvl="1"/>
            <a:r>
              <a:rPr lang="hu-HU" sz="3200" dirty="0" err="1"/>
              <a:t>Full-Stack</a:t>
            </a:r>
            <a:r>
              <a:rPr lang="hu-HU" sz="3200" dirty="0"/>
              <a:t> Fejlesztés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13CF780F-11E5-CF91-9A4A-AE643EECAF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10" name="Téglalap: lekerekített 9">
            <a:extLst>
              <a:ext uri="{FF2B5EF4-FFF2-40B4-BE49-F238E27FC236}">
                <a16:creationId xmlns:a16="http://schemas.microsoft.com/office/drawing/2014/main" id="{2B1ED138-967C-481B-A11C-D43016C3F455}"/>
              </a:ext>
            </a:extLst>
          </p:cNvPr>
          <p:cNvSpPr/>
          <p:nvPr/>
        </p:nvSpPr>
        <p:spPr>
          <a:xfrm>
            <a:off x="5328138" y="3382109"/>
            <a:ext cx="2791131" cy="257907"/>
          </a:xfrm>
          <a:prstGeom prst="roundRect">
            <a:avLst/>
          </a:prstGeom>
          <a:solidFill>
            <a:srgbClr val="08B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1" name="Téglalap: lekerekített 10">
            <a:extLst>
              <a:ext uri="{FF2B5EF4-FFF2-40B4-BE49-F238E27FC236}">
                <a16:creationId xmlns:a16="http://schemas.microsoft.com/office/drawing/2014/main" id="{5BD62991-614B-45A3-AF81-4D440C0CF697}"/>
              </a:ext>
            </a:extLst>
          </p:cNvPr>
          <p:cNvSpPr/>
          <p:nvPr/>
        </p:nvSpPr>
        <p:spPr>
          <a:xfrm>
            <a:off x="4747847" y="1649412"/>
            <a:ext cx="3305908" cy="257907"/>
          </a:xfrm>
          <a:prstGeom prst="roundRect">
            <a:avLst/>
          </a:prstGeom>
          <a:solidFill>
            <a:srgbClr val="E2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2" name="Téglalap: lekerekített 11">
            <a:extLst>
              <a:ext uri="{FF2B5EF4-FFF2-40B4-BE49-F238E27FC236}">
                <a16:creationId xmlns:a16="http://schemas.microsoft.com/office/drawing/2014/main" id="{91F99FC2-B282-4073-923F-EA642781E13A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87A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hu-HU" dirty="0">
              <a:solidFill>
                <a:srgbClr val="030D22"/>
              </a:solidFill>
              <a:latin typeface="MedievalSharp" panose="020B0604020202020204" charset="-18"/>
            </a:endParaRPr>
          </a:p>
        </p:txBody>
      </p:sp>
      <p:sp>
        <p:nvSpPr>
          <p:cNvPr id="13" name="Téglalap: lekerekített 12">
            <a:extLst>
              <a:ext uri="{FF2B5EF4-FFF2-40B4-BE49-F238E27FC236}">
                <a16:creationId xmlns:a16="http://schemas.microsoft.com/office/drawing/2014/main" id="{8D57128E-08E0-4E8E-B2CC-7782030BFB47}"/>
              </a:ext>
            </a:extLst>
          </p:cNvPr>
          <p:cNvSpPr/>
          <p:nvPr/>
        </p:nvSpPr>
        <p:spPr>
          <a:xfrm>
            <a:off x="8725269" y="-345893"/>
            <a:ext cx="361950" cy="1076204"/>
          </a:xfrm>
          <a:prstGeom prst="roundRect">
            <a:avLst/>
          </a:prstGeom>
          <a:solidFill>
            <a:srgbClr val="08B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hu-HU" dirty="0">
              <a:solidFill>
                <a:srgbClr val="030D22"/>
              </a:solidFill>
              <a:latin typeface="MedievalSharp" panose="020B0604020202020204" charset="-18"/>
            </a:endParaRPr>
          </a:p>
        </p:txBody>
      </p:sp>
      <p:sp>
        <p:nvSpPr>
          <p:cNvPr id="14" name="Téglalap: lekerekített 13">
            <a:extLst>
              <a:ext uri="{FF2B5EF4-FFF2-40B4-BE49-F238E27FC236}">
                <a16:creationId xmlns:a16="http://schemas.microsoft.com/office/drawing/2014/main" id="{48AAE866-1521-4B68-A1FE-93DD1CDC6C66}"/>
              </a:ext>
            </a:extLst>
          </p:cNvPr>
          <p:cNvSpPr/>
          <p:nvPr/>
        </p:nvSpPr>
        <p:spPr>
          <a:xfrm>
            <a:off x="8724169" y="-624622"/>
            <a:ext cx="361950" cy="1076204"/>
          </a:xfrm>
          <a:prstGeom prst="roundRect">
            <a:avLst/>
          </a:prstGeom>
          <a:solidFill>
            <a:srgbClr val="E2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hu-HU" dirty="0">
              <a:solidFill>
                <a:srgbClr val="030D22"/>
              </a:solidFill>
              <a:latin typeface="MedievalSharp" panose="020B060402020202020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2432649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: lekerekített 3">
            <a:extLst>
              <a:ext uri="{FF2B5EF4-FFF2-40B4-BE49-F238E27FC236}">
                <a16:creationId xmlns:a16="http://schemas.microsoft.com/office/drawing/2014/main" id="{5039A4DC-4055-4471-9645-C2B697288FF2}"/>
              </a:ext>
            </a:extLst>
          </p:cNvPr>
          <p:cNvSpPr/>
          <p:nvPr/>
        </p:nvSpPr>
        <p:spPr>
          <a:xfrm>
            <a:off x="304800" y="1666875"/>
            <a:ext cx="4876800" cy="4892187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5EE66AFB-203C-52D6-73D8-DF72131723C2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rgbClr val="3F2215"/>
              </a:gs>
              <a:gs pos="100000">
                <a:srgbClr val="A6876E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Hogyan dolgoztunk?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257A1F9-9BBD-2DDC-3791-3AD78FBE5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666876"/>
            <a:ext cx="4876800" cy="4813056"/>
          </a:xfrm>
        </p:spPr>
        <p:txBody>
          <a:bodyPr>
            <a:normAutofit/>
          </a:bodyPr>
          <a:lstStyle/>
          <a:p>
            <a:r>
              <a:rPr lang="hu-HU" dirty="0"/>
              <a:t>Rendszerezés</a:t>
            </a:r>
          </a:p>
          <a:p>
            <a:pPr lvl="1"/>
            <a:r>
              <a:rPr lang="hu-HU" dirty="0" err="1"/>
              <a:t>Trello</a:t>
            </a:r>
            <a:endParaRPr lang="hu-HU" dirty="0"/>
          </a:p>
          <a:p>
            <a:pPr lvl="1"/>
            <a:r>
              <a:rPr lang="hu-HU" dirty="0"/>
              <a:t>weboldalunk saját rendszere</a:t>
            </a:r>
          </a:p>
          <a:p>
            <a:r>
              <a:rPr lang="hu-HU" dirty="0"/>
              <a:t>Kommunikáció</a:t>
            </a:r>
          </a:p>
          <a:p>
            <a:pPr lvl="1"/>
            <a:r>
              <a:rPr lang="hu-HU" dirty="0"/>
              <a:t>közös Messenger csoport</a:t>
            </a:r>
          </a:p>
          <a:p>
            <a:r>
              <a:rPr lang="hu-HU" dirty="0"/>
              <a:t>Verziókezelés</a:t>
            </a:r>
          </a:p>
          <a:p>
            <a:pPr lvl="1"/>
            <a:r>
              <a:rPr lang="hu-HU" dirty="0" err="1"/>
              <a:t>Github</a:t>
            </a:r>
            <a:endParaRPr lang="hu-HU" dirty="0"/>
          </a:p>
          <a:p>
            <a:pPr lvl="1"/>
            <a:r>
              <a:rPr lang="hu-HU" dirty="0" err="1"/>
              <a:t>Plastic</a:t>
            </a:r>
            <a:r>
              <a:rPr lang="hu-HU" dirty="0"/>
              <a:t> SCM</a:t>
            </a:r>
          </a:p>
          <a:p>
            <a:r>
              <a:rPr lang="hu-HU" dirty="0"/>
              <a:t>Értesítések</a:t>
            </a:r>
          </a:p>
          <a:p>
            <a:pPr lvl="1"/>
            <a:r>
              <a:rPr lang="hu-HU" dirty="0" err="1"/>
              <a:t>Discord</a:t>
            </a:r>
            <a:endParaRPr lang="hu-HU" dirty="0"/>
          </a:p>
          <a:p>
            <a:pPr lvl="1"/>
            <a:r>
              <a:rPr lang="hu-HU" dirty="0" err="1"/>
              <a:t>Webhook</a:t>
            </a:r>
            <a:r>
              <a:rPr lang="hu-HU" dirty="0"/>
              <a:t> technológia</a:t>
            </a:r>
          </a:p>
          <a:p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84CA36AA-4313-8F24-7C20-035CE3F01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4886" y="5301922"/>
            <a:ext cx="1080000" cy="1080000"/>
          </a:xfrm>
          <a:prstGeom prst="rect">
            <a:avLst/>
          </a:prstGeom>
        </p:spPr>
      </p:pic>
      <p:pic>
        <p:nvPicPr>
          <p:cNvPr id="1026" name="Picture 2" descr="Plastic SCM&quot; Icon - Download for free – Iconduck">
            <a:extLst>
              <a:ext uri="{FF2B5EF4-FFF2-40B4-BE49-F238E27FC236}">
                <a16:creationId xmlns:a16="http://schemas.microsoft.com/office/drawing/2014/main" id="{888754AD-AA23-CBB8-DD9C-9A0960A1C7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6488" y="4117259"/>
            <a:ext cx="972422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BED498A4-064D-D1D8-0802-2C46D8ED37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9845" y="4227609"/>
            <a:ext cx="900000" cy="900000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DA918BBB-3F7C-083D-4CF2-9FE4230E76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4886" y="2979000"/>
            <a:ext cx="900000" cy="900000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66B7F8C4-C40F-5FFA-B000-404A85C438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15496" y="1840742"/>
            <a:ext cx="900000" cy="900000"/>
          </a:xfrm>
          <a:prstGeom prst="rect">
            <a:avLst/>
          </a:prstGeom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FA026A9A-3213-4A69-3950-1BD3F324C11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17" name="Téglalap: lekerekített 16">
            <a:extLst>
              <a:ext uri="{FF2B5EF4-FFF2-40B4-BE49-F238E27FC236}">
                <a16:creationId xmlns:a16="http://schemas.microsoft.com/office/drawing/2014/main" id="{0FD408BD-CE5B-4D50-AF9B-CCE5C725ACBD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87A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hu-HU" dirty="0">
              <a:solidFill>
                <a:srgbClr val="030D22"/>
              </a:solidFill>
              <a:latin typeface="MedievalSharp" panose="020B0604020202020204" charset="-18"/>
            </a:endParaRPr>
          </a:p>
        </p:txBody>
      </p:sp>
      <p:sp>
        <p:nvSpPr>
          <p:cNvPr id="18" name="Téglalap: lekerekített 17">
            <a:extLst>
              <a:ext uri="{FF2B5EF4-FFF2-40B4-BE49-F238E27FC236}">
                <a16:creationId xmlns:a16="http://schemas.microsoft.com/office/drawing/2014/main" id="{1602C5CD-ECC3-406F-BD94-373F2878ACB0}"/>
              </a:ext>
            </a:extLst>
          </p:cNvPr>
          <p:cNvSpPr/>
          <p:nvPr/>
        </p:nvSpPr>
        <p:spPr>
          <a:xfrm>
            <a:off x="8725269" y="-345893"/>
            <a:ext cx="361950" cy="1076204"/>
          </a:xfrm>
          <a:prstGeom prst="roundRect">
            <a:avLst/>
          </a:prstGeom>
          <a:solidFill>
            <a:srgbClr val="08B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hu-HU" dirty="0">
              <a:solidFill>
                <a:srgbClr val="030D22"/>
              </a:solidFill>
              <a:latin typeface="MedievalSharp" panose="020B0604020202020204" charset="-18"/>
            </a:endParaRPr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DE7FD5C3-5598-40DB-A171-D2EA96E7CE81}"/>
              </a:ext>
            </a:extLst>
          </p:cNvPr>
          <p:cNvSpPr/>
          <p:nvPr/>
        </p:nvSpPr>
        <p:spPr>
          <a:xfrm>
            <a:off x="8724169" y="-624622"/>
            <a:ext cx="361950" cy="1076204"/>
          </a:xfrm>
          <a:prstGeom prst="roundRect">
            <a:avLst/>
          </a:prstGeom>
          <a:solidFill>
            <a:srgbClr val="E2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hu-HU" dirty="0">
              <a:solidFill>
                <a:srgbClr val="030D22"/>
              </a:solidFill>
              <a:latin typeface="MedievalSharp" panose="020B060402020202020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1520011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Frontend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94B9E95F-D2C9-455A-B841-942525AD9DB8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08B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LL</a:t>
            </a:r>
          </a:p>
        </p:txBody>
      </p:sp>
      <p:sp>
        <p:nvSpPr>
          <p:cNvPr id="10" name="Téglalap: lekerekített 9">
            <a:extLst>
              <a:ext uri="{FF2B5EF4-FFF2-40B4-BE49-F238E27FC236}">
                <a16:creationId xmlns:a16="http://schemas.microsoft.com/office/drawing/2014/main" id="{1726E949-38A3-438C-9F40-701FB7F747C9}"/>
              </a:ext>
            </a:extLst>
          </p:cNvPr>
          <p:cNvSpPr/>
          <p:nvPr/>
        </p:nvSpPr>
        <p:spPr>
          <a:xfrm>
            <a:off x="304800" y="1666875"/>
            <a:ext cx="8534400" cy="4892187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Tartalom helye 2">
            <a:extLst>
              <a:ext uri="{FF2B5EF4-FFF2-40B4-BE49-F238E27FC236}">
                <a16:creationId xmlns:a16="http://schemas.microsoft.com/office/drawing/2014/main" id="{5B66E6EA-F710-499B-B8EE-280B0509D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666876"/>
            <a:ext cx="8534400" cy="4813056"/>
          </a:xfrm>
        </p:spPr>
        <p:txBody>
          <a:bodyPr>
            <a:normAutofit/>
          </a:bodyPr>
          <a:lstStyle/>
          <a:p>
            <a:r>
              <a:rPr lang="hu-HU" dirty="0"/>
              <a:t>Fejlesztői rendszerek</a:t>
            </a:r>
          </a:p>
          <a:p>
            <a:pPr lvl="1"/>
            <a:r>
              <a:rPr lang="hu-HU" dirty="0" err="1"/>
              <a:t>Blade</a:t>
            </a:r>
            <a:r>
              <a:rPr lang="hu-HU" dirty="0"/>
              <a:t> </a:t>
            </a:r>
            <a:r>
              <a:rPr lang="hu-HU" dirty="0" err="1"/>
              <a:t>templating</a:t>
            </a:r>
            <a:r>
              <a:rPr lang="hu-HU" dirty="0"/>
              <a:t> </a:t>
            </a:r>
            <a:r>
              <a:rPr lang="hu-HU" dirty="0" err="1"/>
              <a:t>engine</a:t>
            </a:r>
            <a:r>
              <a:rPr lang="hu-HU" dirty="0"/>
              <a:t> – VS </a:t>
            </a:r>
            <a:r>
              <a:rPr lang="hu-HU" dirty="0" err="1"/>
              <a:t>Code</a:t>
            </a:r>
            <a:endParaRPr lang="hu-HU" dirty="0"/>
          </a:p>
          <a:p>
            <a:pPr lvl="2"/>
            <a:r>
              <a:rPr lang="hu-HU" sz="2400" dirty="0" err="1"/>
              <a:t>Laravel</a:t>
            </a:r>
            <a:r>
              <a:rPr lang="hu-HU" sz="2400" dirty="0"/>
              <a:t>-be beépített</a:t>
            </a:r>
          </a:p>
          <a:p>
            <a:pPr lvl="2"/>
            <a:r>
              <a:rPr lang="hu-HU" sz="2400" dirty="0"/>
              <a:t>Egyszerűen kezelhető</a:t>
            </a:r>
          </a:p>
          <a:p>
            <a:pPr lvl="1"/>
            <a:r>
              <a:rPr lang="hu-HU" dirty="0" err="1"/>
              <a:t>Unity</a:t>
            </a:r>
            <a:r>
              <a:rPr lang="hu-HU" dirty="0"/>
              <a:t> editor – </a:t>
            </a:r>
            <a:r>
              <a:rPr lang="hu-HU" dirty="0" err="1"/>
              <a:t>Unity</a:t>
            </a:r>
            <a:r>
              <a:rPr lang="hu-HU" dirty="0"/>
              <a:t> és VS 2019</a:t>
            </a:r>
          </a:p>
          <a:p>
            <a:pPr lvl="2"/>
            <a:r>
              <a:rPr lang="hu-HU" sz="2400" dirty="0"/>
              <a:t>Elterjedt -&gt; rengeteg </a:t>
            </a:r>
          </a:p>
          <a:p>
            <a:r>
              <a:rPr lang="hu-HU" dirty="0"/>
              <a:t>Egységes színvilág - színpaletta</a:t>
            </a:r>
          </a:p>
          <a:p>
            <a:pPr lvl="2"/>
            <a:endParaRPr lang="hu-HU" sz="2400" dirty="0"/>
          </a:p>
          <a:p>
            <a:pPr lvl="2"/>
            <a:endParaRPr lang="hu-HU" sz="2400" dirty="0"/>
          </a:p>
          <a:p>
            <a:pPr lvl="1"/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</p:txBody>
      </p:sp>
      <p:pic>
        <p:nvPicPr>
          <p:cNvPr id="13" name="Kép 12">
            <a:extLst>
              <a:ext uri="{FF2B5EF4-FFF2-40B4-BE49-F238E27FC236}">
                <a16:creationId xmlns:a16="http://schemas.microsoft.com/office/drawing/2014/main" id="{E5AE750D-7F4A-443B-8726-F4B8E8F57B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553" y="4637053"/>
            <a:ext cx="5380894" cy="1762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31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églalap: lekerekített 16">
            <a:extLst>
              <a:ext uri="{FF2B5EF4-FFF2-40B4-BE49-F238E27FC236}">
                <a16:creationId xmlns:a16="http://schemas.microsoft.com/office/drawing/2014/main" id="{09532D66-7B55-4BB1-8D5B-A6E5B4A384C0}"/>
              </a:ext>
            </a:extLst>
          </p:cNvPr>
          <p:cNvSpPr/>
          <p:nvPr/>
        </p:nvSpPr>
        <p:spPr>
          <a:xfrm>
            <a:off x="6251075" y="1666874"/>
            <a:ext cx="2341941" cy="4892187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Frontend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94B9E95F-D2C9-455A-B841-942525AD9DB8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08B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LL</a:t>
            </a:r>
          </a:p>
        </p:txBody>
      </p:sp>
      <p:sp>
        <p:nvSpPr>
          <p:cNvPr id="10" name="Téglalap: lekerekített 9">
            <a:extLst>
              <a:ext uri="{FF2B5EF4-FFF2-40B4-BE49-F238E27FC236}">
                <a16:creationId xmlns:a16="http://schemas.microsoft.com/office/drawing/2014/main" id="{1726E949-38A3-438C-9F40-701FB7F747C9}"/>
              </a:ext>
            </a:extLst>
          </p:cNvPr>
          <p:cNvSpPr/>
          <p:nvPr/>
        </p:nvSpPr>
        <p:spPr>
          <a:xfrm>
            <a:off x="304800" y="1666875"/>
            <a:ext cx="5744308" cy="4892187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Tartalom helye 2">
            <a:extLst>
              <a:ext uri="{FF2B5EF4-FFF2-40B4-BE49-F238E27FC236}">
                <a16:creationId xmlns:a16="http://schemas.microsoft.com/office/drawing/2014/main" id="{5B66E6EA-F710-499B-B8EE-280B0509D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666876"/>
            <a:ext cx="5744308" cy="481305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u-HU" dirty="0" err="1"/>
              <a:t>Unity</a:t>
            </a:r>
            <a:r>
              <a:rPr lang="hu-HU" dirty="0"/>
              <a:t> - </a:t>
            </a:r>
            <a:r>
              <a:rPr lang="hu-HU" dirty="0" err="1"/>
              <a:t>Prefabok</a:t>
            </a:r>
            <a:endParaRPr lang="hu-HU" dirty="0"/>
          </a:p>
          <a:p>
            <a:pPr lvl="2"/>
            <a:endParaRPr lang="hu-HU" sz="2400" dirty="0"/>
          </a:p>
          <a:p>
            <a:pPr lvl="2"/>
            <a:endParaRPr lang="hu-HU" sz="2400" dirty="0"/>
          </a:p>
          <a:p>
            <a:pPr lvl="1"/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5F479D73-9045-4078-A247-40E17529C69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28519" y="2967744"/>
            <a:ext cx="5248275" cy="2290445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A0A024C3-6A0F-427D-B759-404E962CEE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4011" y="2181121"/>
            <a:ext cx="1684954" cy="4216706"/>
          </a:xfrm>
          <a:prstGeom prst="rect">
            <a:avLst/>
          </a:prstGeom>
        </p:spPr>
      </p:pic>
      <p:sp>
        <p:nvSpPr>
          <p:cNvPr id="18" name="Tartalom helye 2">
            <a:extLst>
              <a:ext uri="{FF2B5EF4-FFF2-40B4-BE49-F238E27FC236}">
                <a16:creationId xmlns:a16="http://schemas.microsoft.com/office/drawing/2014/main" id="{7CB206BC-30A9-44AD-A999-D2E8690283FE}"/>
              </a:ext>
            </a:extLst>
          </p:cNvPr>
          <p:cNvSpPr txBox="1">
            <a:spLocks/>
          </p:cNvSpPr>
          <p:nvPr/>
        </p:nvSpPr>
        <p:spPr>
          <a:xfrm>
            <a:off x="6251075" y="1666875"/>
            <a:ext cx="2341941" cy="48130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160F"/>
                </a:solidFill>
                <a:latin typeface="MedievalSharp" panose="020C060402020201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hu-HU" dirty="0"/>
              <a:t>Weblap</a:t>
            </a:r>
          </a:p>
          <a:p>
            <a:pPr lvl="2"/>
            <a:endParaRPr lang="hu-HU" sz="2400" dirty="0"/>
          </a:p>
          <a:p>
            <a:pPr lvl="2"/>
            <a:endParaRPr lang="hu-HU" sz="2400" dirty="0"/>
          </a:p>
          <a:p>
            <a:pPr lvl="1"/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9600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9413C8-FDF8-4BB3-9AD8-1A691E7AA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Frontend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74A0E6-1596-4EAD-AA0F-1CF767E84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88" y="1"/>
            <a:ext cx="1325562" cy="1325562"/>
          </a:xfrm>
          <a:prstGeom prst="rect">
            <a:avLst/>
          </a:prstGeom>
        </p:spPr>
      </p:pic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94B9E95F-D2C9-455A-B841-942525AD9DB8}"/>
              </a:ext>
            </a:extLst>
          </p:cNvPr>
          <p:cNvSpPr/>
          <p:nvPr/>
        </p:nvSpPr>
        <p:spPr>
          <a:xfrm>
            <a:off x="8724169" y="-86519"/>
            <a:ext cx="361950" cy="1076204"/>
          </a:xfrm>
          <a:prstGeom prst="roundRect">
            <a:avLst/>
          </a:prstGeom>
          <a:solidFill>
            <a:srgbClr val="08B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hu-HU" dirty="0">
                <a:solidFill>
                  <a:srgbClr val="030D22"/>
                </a:solidFill>
                <a:latin typeface="MedievalSharp" panose="020B0604020202020204" charset="-18"/>
              </a:rPr>
              <a:t>LL</a:t>
            </a:r>
          </a:p>
        </p:txBody>
      </p:sp>
      <p:sp>
        <p:nvSpPr>
          <p:cNvPr id="10" name="Téglalap: lekerekített 9">
            <a:extLst>
              <a:ext uri="{FF2B5EF4-FFF2-40B4-BE49-F238E27FC236}">
                <a16:creationId xmlns:a16="http://schemas.microsoft.com/office/drawing/2014/main" id="{1726E949-38A3-438C-9F40-701FB7F747C9}"/>
              </a:ext>
            </a:extLst>
          </p:cNvPr>
          <p:cNvSpPr/>
          <p:nvPr/>
        </p:nvSpPr>
        <p:spPr>
          <a:xfrm>
            <a:off x="304800" y="1666875"/>
            <a:ext cx="3722077" cy="4892187"/>
          </a:xfrm>
          <a:prstGeom prst="roundRect">
            <a:avLst>
              <a:gd name="adj" fmla="val 386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Tartalom helye 2">
            <a:extLst>
              <a:ext uri="{FF2B5EF4-FFF2-40B4-BE49-F238E27FC236}">
                <a16:creationId xmlns:a16="http://schemas.microsoft.com/office/drawing/2014/main" id="{5B66E6EA-F710-499B-B8EE-280B0509D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666876"/>
            <a:ext cx="3722077" cy="489218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u-HU" dirty="0" err="1"/>
              <a:t>Unity</a:t>
            </a:r>
            <a:r>
              <a:rPr lang="hu-HU" dirty="0"/>
              <a:t> – </a:t>
            </a:r>
            <a:r>
              <a:rPr lang="hu-HU" dirty="0" err="1"/>
              <a:t>Pathfinding</a:t>
            </a:r>
            <a:endParaRPr lang="hu-HU" dirty="0"/>
          </a:p>
          <a:p>
            <a:r>
              <a:rPr lang="hu-HU" sz="2400" dirty="0"/>
              <a:t>Ingyenesen letölthető </a:t>
            </a:r>
            <a:r>
              <a:rPr lang="hu-HU" sz="2400" dirty="0" err="1"/>
              <a:t>package</a:t>
            </a:r>
            <a:endParaRPr lang="hu-HU" sz="2400" dirty="0"/>
          </a:p>
          <a:p>
            <a:r>
              <a:rPr lang="hu-HU" sz="2400" dirty="0" err="1"/>
              <a:t>Componensek</a:t>
            </a:r>
            <a:r>
              <a:rPr lang="hu-HU" sz="2400" dirty="0"/>
              <a:t>:</a:t>
            </a:r>
          </a:p>
          <a:p>
            <a:pPr marL="536575" lvl="1"/>
            <a:r>
              <a:rPr lang="hu-HU" dirty="0" err="1"/>
              <a:t>Seeker</a:t>
            </a:r>
            <a:endParaRPr lang="hu-HU" dirty="0"/>
          </a:p>
          <a:p>
            <a:pPr marL="896938" lvl="2"/>
            <a:r>
              <a:rPr lang="hu-HU" dirty="0"/>
              <a:t>út generálása</a:t>
            </a:r>
          </a:p>
          <a:p>
            <a:pPr marL="536575" lvl="1"/>
            <a:r>
              <a:rPr lang="hu-HU" dirty="0" err="1"/>
              <a:t>AIPath</a:t>
            </a:r>
            <a:endParaRPr lang="hu-HU" dirty="0"/>
          </a:p>
          <a:p>
            <a:pPr marL="896938" lvl="2"/>
            <a:r>
              <a:rPr lang="hu-HU" dirty="0" err="1"/>
              <a:t>Seekert</a:t>
            </a:r>
            <a:r>
              <a:rPr lang="hu-HU" dirty="0"/>
              <a:t> kontrollálja</a:t>
            </a:r>
          </a:p>
          <a:p>
            <a:pPr marL="896938" lvl="2"/>
            <a:r>
              <a:rPr lang="hu-HU" dirty="0"/>
              <a:t>mozgatja a grafikát</a:t>
            </a:r>
          </a:p>
          <a:p>
            <a:pPr marL="0" indent="-246062"/>
            <a:r>
              <a:rPr lang="hu-HU" sz="2400" dirty="0"/>
              <a:t>Grafika tükrözése</a:t>
            </a:r>
          </a:p>
          <a:p>
            <a:pPr marL="457200" lvl="1" indent="-246062"/>
            <a:r>
              <a:rPr lang="hu-HU" sz="2000" dirty="0"/>
              <a:t>x sebesség alapján</a:t>
            </a:r>
          </a:p>
          <a:p>
            <a:endParaRPr lang="hu-HU" sz="2400" dirty="0"/>
          </a:p>
          <a:p>
            <a:pPr lvl="2"/>
            <a:endParaRPr lang="hu-HU" sz="2400" dirty="0"/>
          </a:p>
          <a:p>
            <a:pPr lvl="1"/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</p:txBody>
      </p:sp>
      <p:pic>
        <p:nvPicPr>
          <p:cNvPr id="12" name="Kép 11">
            <a:extLst>
              <a:ext uri="{FF2B5EF4-FFF2-40B4-BE49-F238E27FC236}">
                <a16:creationId xmlns:a16="http://schemas.microsoft.com/office/drawing/2014/main" id="{A0EA2FD6-6B8D-4CFF-86D6-E5D605A2120A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2071" y="1748423"/>
            <a:ext cx="4722204" cy="2877797"/>
          </a:xfrm>
          <a:prstGeom prst="rect">
            <a:avLst/>
          </a:prstGeom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E17E7601-ED9C-4E1F-B97A-D304B0475471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4327648" y="4764552"/>
            <a:ext cx="4591050" cy="1794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8073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-té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é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é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314</TotalTime>
  <Words>356</Words>
  <Application>Microsoft Office PowerPoint</Application>
  <PresentationFormat>Diavetítés a képernyőre (4:3 oldalarány)</PresentationFormat>
  <Paragraphs>144</Paragraphs>
  <Slides>22</Slides>
  <Notes>7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22</vt:i4>
      </vt:variant>
    </vt:vector>
  </HeadingPairs>
  <TitlesOfParts>
    <vt:vector size="26" baseType="lpstr">
      <vt:lpstr>MedievalSharp</vt:lpstr>
      <vt:lpstr>Calibri</vt:lpstr>
      <vt:lpstr>Arial</vt:lpstr>
      <vt:lpstr>Office-téma</vt:lpstr>
      <vt:lpstr>House of Swords</vt:lpstr>
      <vt:lpstr>Képzési és Kimeneti Követelmények (KKK)</vt:lpstr>
      <vt:lpstr>Mi az a House of Swords?</vt:lpstr>
      <vt:lpstr>Mi az a House of Swords?</vt:lpstr>
      <vt:lpstr>A csapat és a szerepkörök</vt:lpstr>
      <vt:lpstr>Hogyan dolgoztunk?</vt:lpstr>
      <vt:lpstr>Frontend</vt:lpstr>
      <vt:lpstr>Frontend</vt:lpstr>
      <vt:lpstr>Frontend</vt:lpstr>
      <vt:lpstr>Mobil nézet</vt:lpstr>
      <vt:lpstr>Mobil nézet</vt:lpstr>
      <vt:lpstr>Frontend tesztelés</vt:lpstr>
      <vt:lpstr>API tesztelés</vt:lpstr>
      <vt:lpstr>Frontend API hívások</vt:lpstr>
      <vt:lpstr>Az adatbázis</vt:lpstr>
      <vt:lpstr>Az adatbázis</vt:lpstr>
      <vt:lpstr>Kriptográfia és biztonság</vt:lpstr>
      <vt:lpstr>Backend</vt:lpstr>
      <vt:lpstr>Rendszer üzemeltetés</vt:lpstr>
      <vt:lpstr>Adatbázis frissítése</vt:lpstr>
      <vt:lpstr>Összegzés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House of Swords</dc:title>
  <dc:creator>Alex Venter</dc:creator>
  <cp:lastModifiedBy>Laura Luksa</cp:lastModifiedBy>
  <cp:revision>101</cp:revision>
  <dcterms:created xsi:type="dcterms:W3CDTF">2023-04-27T15:33:31Z</dcterms:created>
  <dcterms:modified xsi:type="dcterms:W3CDTF">2023-06-03T18:10:14Z</dcterms:modified>
</cp:coreProperties>
</file>

<file path=docProps/thumbnail.jpeg>
</file>